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lvl1pPr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1pPr>
    <a:lvl2pPr indent="228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2pPr>
    <a:lvl3pPr indent="457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3pPr>
    <a:lvl4pPr indent="685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4pPr>
    <a:lvl5pPr indent="9144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5pPr>
    <a:lvl6pPr indent="11430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6pPr>
    <a:lvl7pPr indent="13716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7pPr>
    <a:lvl8pPr indent="16002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8pPr>
    <a:lvl9pPr indent="1828800" algn="ctr" defTabSz="584200">
      <a:defRPr sz="4000">
        <a:solidFill>
          <a:srgbClr val="FFFFFF"/>
        </a:solidFill>
        <a:latin typeface="+mn-lt"/>
        <a:ea typeface="+mn-ea"/>
        <a:cs typeface="+mn-cs"/>
        <a:sym typeface="Avenir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 b="def" i="def"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1E3C6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wholeTbl>
    <a:band2H>
      <a:tcTxStyle b="def" i="def"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1E4E5C"/>
              </a:solidFill>
              <a:prstDash val="solid"/>
              <a:miter lim="400000"/>
            </a:ln>
          </a:left>
          <a:right>
            <a:ln w="12700" cap="flat">
              <a:solidFill>
                <a:srgbClr val="1E4E5C"/>
              </a:solidFill>
              <a:prstDash val="solid"/>
              <a:miter lim="400000"/>
            </a:ln>
          </a:right>
          <a:top>
            <a:ln w="12700" cap="flat">
              <a:solidFill>
                <a:srgbClr val="1E4E5C"/>
              </a:solidFill>
              <a:prstDash val="solid"/>
              <a:miter lim="400000"/>
            </a:ln>
          </a:top>
          <a:bottom>
            <a:ln w="12700" cap="flat">
              <a:solidFill>
                <a:srgbClr val="1E4E5C"/>
              </a:solidFill>
              <a:prstDash val="solid"/>
              <a:miter lim="400000"/>
            </a:ln>
          </a:bottom>
          <a:insideH>
            <a:ln w="12700" cap="flat">
              <a:solidFill>
                <a:srgbClr val="1E4E5C"/>
              </a:solidFill>
              <a:prstDash val="solid"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1E4E5C"/>
              </a:solidFill>
              <a:prstDash val="solid"/>
              <a:miter lim="400000"/>
            </a:ln>
          </a:insideV>
        </a:tcBdr>
        <a:fill>
          <a:solidFill>
            <a:srgbClr val="32829A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E4E5C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5D7FF"/>
        </a:fontRef>
        <a:srgbClr val="55D7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4" name="Shape 3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One</a:t>
            </a:r>
            <a:endParaRPr cap="all" spc="384" sz="2400">
              <a:solidFill>
                <a:srgbClr val="55D7FF"/>
              </a:solidFill>
            </a:endParaRPr>
          </a:p>
          <a:p>
            <a:pPr lvl="1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Two</a:t>
            </a:r>
            <a:endParaRPr cap="all" spc="384" sz="2400">
              <a:solidFill>
                <a:srgbClr val="55D7FF"/>
              </a:solidFill>
            </a:endParaRPr>
          </a:p>
          <a:p>
            <a:pPr lvl="2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Three</a:t>
            </a:r>
            <a:endParaRPr cap="all" spc="384" sz="2400">
              <a:solidFill>
                <a:srgbClr val="55D7FF"/>
              </a:solidFill>
            </a:endParaRPr>
          </a:p>
          <a:p>
            <a:pPr lvl="3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Four</a:t>
            </a:r>
            <a:endParaRPr cap="all" spc="384" sz="2400">
              <a:solidFill>
                <a:srgbClr val="55D7FF"/>
              </a:solidFill>
            </a:endParaRPr>
          </a:p>
          <a:p>
            <a:pPr lvl="4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One</a:t>
            </a:r>
            <a:endParaRPr cap="all" spc="384" sz="2400">
              <a:solidFill>
                <a:srgbClr val="FFFFFF"/>
              </a:solidFill>
            </a:endParaRPr>
          </a:p>
          <a:p>
            <a:pPr lvl="1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Two</a:t>
            </a:r>
            <a:endParaRPr cap="all" spc="384" sz="2400">
              <a:solidFill>
                <a:srgbClr val="FFFFFF"/>
              </a:solidFill>
            </a:endParaRPr>
          </a:p>
          <a:p>
            <a:pPr lvl="2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Three</a:t>
            </a:r>
            <a:endParaRPr cap="all" spc="384" sz="2400">
              <a:solidFill>
                <a:srgbClr val="FFFFFF"/>
              </a:solidFill>
            </a:endParaRPr>
          </a:p>
          <a:p>
            <a:pPr lvl="3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Four</a:t>
            </a:r>
            <a:endParaRPr cap="all" spc="384" sz="2400">
              <a:solidFill>
                <a:srgbClr val="FFFFFF"/>
              </a:solidFill>
            </a:endParaRPr>
          </a:p>
          <a:p>
            <a:pPr lvl="4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One</a:t>
            </a:r>
            <a:endParaRPr cap="all" spc="384" sz="2400">
              <a:solidFill>
                <a:srgbClr val="FFFFFF"/>
              </a:solidFill>
            </a:endParaRPr>
          </a:p>
          <a:p>
            <a:pPr lvl="1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Two</a:t>
            </a:r>
            <a:endParaRPr cap="all" spc="384" sz="2400">
              <a:solidFill>
                <a:srgbClr val="FFFFFF"/>
              </a:solidFill>
            </a:endParaRPr>
          </a:p>
          <a:p>
            <a:pPr lvl="2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Three</a:t>
            </a:r>
            <a:endParaRPr cap="all" spc="384" sz="2400">
              <a:solidFill>
                <a:srgbClr val="FFFFFF"/>
              </a:solidFill>
            </a:endParaRPr>
          </a:p>
          <a:p>
            <a:pPr lvl="3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Four</a:t>
            </a:r>
            <a:endParaRPr cap="all" spc="384" sz="2400">
              <a:solidFill>
                <a:srgbClr val="FFFFFF"/>
              </a:solidFill>
            </a:endParaRPr>
          </a:p>
          <a:p>
            <a:pPr lvl="4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pc="992" sz="62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One</a:t>
            </a:r>
            <a:endParaRPr cap="all" spc="384" sz="2400">
              <a:solidFill>
                <a:srgbClr val="55D7FF"/>
              </a:solidFill>
            </a:endParaRPr>
          </a:p>
          <a:p>
            <a:pPr lvl="1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Two</a:t>
            </a:r>
            <a:endParaRPr cap="all" spc="384" sz="2400">
              <a:solidFill>
                <a:srgbClr val="55D7FF"/>
              </a:solidFill>
            </a:endParaRPr>
          </a:p>
          <a:p>
            <a:pPr lvl="2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Three</a:t>
            </a:r>
            <a:endParaRPr cap="all" spc="384" sz="2400">
              <a:solidFill>
                <a:srgbClr val="55D7FF"/>
              </a:solidFill>
            </a:endParaRPr>
          </a:p>
          <a:p>
            <a:pPr lvl="3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Four</a:t>
            </a:r>
            <a:endParaRPr cap="all" spc="384" sz="2400">
              <a:solidFill>
                <a:srgbClr val="55D7FF"/>
              </a:solidFill>
            </a:endParaRPr>
          </a:p>
          <a:p>
            <a:pPr lvl="4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One</a:t>
            </a:r>
            <a:endParaRPr sz="3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Two</a:t>
            </a:r>
            <a:endParaRPr sz="3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Three</a:t>
            </a:r>
            <a:endParaRPr sz="3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Four</a:t>
            </a:r>
            <a:endParaRPr sz="3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indent="2286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indent="4572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indent="6858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indent="9144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indent="11430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indent="13716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indent="16002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indent="1828800" defTabSz="584200">
        <a:defRPr cap="all" spc="720" sz="450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titleStyle>
    <p:bodyStyle>
      <a:lvl1pPr marL="4699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1pPr>
      <a:lvl2pPr marL="9398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2pPr>
      <a:lvl3pPr marL="14097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3pPr>
      <a:lvl4pPr marL="18796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4pPr>
      <a:lvl5pPr marL="23495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5pPr>
      <a:lvl6pPr marL="28194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6pPr>
      <a:lvl7pPr marL="32893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7pPr>
      <a:lvl8pPr marL="37592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8pPr>
      <a:lvl9pPr marL="42291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+mn-lt"/>
          <a:ea typeface="+mn-ea"/>
          <a:cs typeface="+mn-cs"/>
          <a:sym typeface="Avenir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www.youtube.com/watch?v=20Vb6hlLQSg&amp;noredirect=1" TargetMode="Externa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Forms of energy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Renewable and nonrenewable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8045">
              <a:defRPr spc="624" sz="3906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624" sz="3906">
                <a:solidFill>
                  <a:srgbClr val="FFFFFF"/>
                </a:solidFill>
              </a:rPr>
              <a:t>List renewable and non renewable resources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426466">
              <a:defRPr spc="373" sz="2336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73" sz="2336">
                <a:solidFill>
                  <a:srgbClr val="FFFFFF"/>
                </a:solidFill>
              </a:rPr>
              <a:t>review</a:t>
            </a:r>
          </a:p>
        </p:txBody>
      </p:sp>
      <p:sp>
        <p:nvSpPr>
          <p:cNvPr id="41" name="Shape 41"/>
          <p:cNvSpPr/>
          <p:nvPr/>
        </p:nvSpPr>
        <p:spPr>
          <a:xfrm>
            <a:off x="5979667" y="8547100"/>
            <a:ext cx="4848421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i="1" sz="4600">
                <a:solidFill>
                  <a:srgbClr val="FF2E00"/>
                </a:solidFill>
              </a:defRPr>
            </a:lvl1pPr>
          </a:lstStyle>
          <a:p>
            <a:pPr lvl="0">
              <a:defRPr b="0" i="0" sz="1800">
                <a:solidFill>
                  <a:srgbClr val="000000"/>
                </a:solidFill>
              </a:defRPr>
            </a:pPr>
            <a:r>
              <a:rPr b="1" i="1" sz="4600">
                <a:solidFill>
                  <a:srgbClr val="FF2E00"/>
                </a:solidFill>
              </a:rPr>
              <a:t>What is Missing?</a:t>
            </a:r>
          </a:p>
        </p:txBody>
      </p:sp>
      <p:pic>
        <p:nvPicPr>
          <p:cNvPr id="42" name="Screen Shot 2014-08-07 at 11.56.56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2192" y="2441781"/>
            <a:ext cx="9590987" cy="6195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asted-image.tif"/>
          <p:cNvPicPr/>
          <p:nvPr/>
        </p:nvPicPr>
        <p:blipFill>
          <a:blip r:embed="rId2">
            <a:extLst/>
          </a:blip>
          <a:srcRect l="26945" t="0" r="26945" b="0"/>
          <a:stretch>
            <a:fillRect/>
          </a:stretch>
        </p:blipFill>
        <p:spPr>
          <a:xfrm>
            <a:off x="6844456" y="1311919"/>
            <a:ext cx="3849788" cy="5774681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inquiry questions</a:t>
            </a:r>
          </a:p>
        </p:txBody>
      </p:sp>
      <p:sp>
        <p:nvSpPr>
          <p:cNvPr id="46" name="Shape 46"/>
          <p:cNvSpPr/>
          <p:nvPr/>
        </p:nvSpPr>
        <p:spPr>
          <a:xfrm>
            <a:off x="1142382" y="5759449"/>
            <a:ext cx="4370036" cy="431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 defTabSz="457200">
              <a:defRPr sz="1800">
                <a:solidFill>
                  <a:srgbClr val="000000"/>
                </a:solidFill>
              </a:defRPr>
            </a:pPr>
            <a:endParaRPr sz="1100">
              <a:latin typeface="Helvetica"/>
              <a:ea typeface="Helvetica"/>
              <a:cs typeface="Helvetica"/>
              <a:sym typeface="Helvetica"/>
            </a:endParaRPr>
          </a:p>
          <a:p>
            <a:pPr lvl="0" algn="l" defTabSz="457200">
              <a:defRPr sz="1800">
                <a:solidFill>
                  <a:srgbClr val="000000"/>
                </a:solidFill>
              </a:defRPr>
            </a:pPr>
            <a:r>
              <a:rPr sz="1100">
                <a:latin typeface="Helvetica"/>
                <a:ea typeface="Helvetica"/>
                <a:cs typeface="Helvetica"/>
                <a:sym typeface="Helvetica"/>
              </a:rPr>
              <a:t>Why do we even need to think about this and be aware of this issue?</a:t>
            </a:r>
          </a:p>
        </p:txBody>
      </p:sp>
      <p:sp>
        <p:nvSpPr>
          <p:cNvPr id="47" name="Shape 47"/>
          <p:cNvSpPr/>
          <p:nvPr/>
        </p:nvSpPr>
        <p:spPr>
          <a:xfrm>
            <a:off x="326516" y="2870200"/>
            <a:ext cx="5747768" cy="4483101"/>
          </a:xfrm>
          <a:prstGeom prst="rect">
            <a:avLst/>
          </a:prstGeom>
          <a:gradFill>
            <a:gsLst>
              <a:gs pos="0">
                <a:srgbClr val="FF2600"/>
              </a:gs>
              <a:gs pos="100000">
                <a:srgbClr val="D51E00">
                  <a:alpha val="60000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cap="all" spc="272" sz="17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rPr>
              <a:t>What gives us the energy to turn on a light / computer / oven?</a:t>
            </a:r>
            <a:endParaRPr cap="all" spc="272" sz="1700">
              <a:solidFill>
                <a:srgbClr val="FFFFFF"/>
              </a:solidFill>
              <a:latin typeface="Avenir Medium"/>
              <a:ea typeface="Avenir Medium"/>
              <a:cs typeface="Avenir Medium"/>
              <a:sym typeface="Avenir Medium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cap="all" spc="272" sz="1700">
              <a:solidFill>
                <a:srgbClr val="FFFFFF"/>
              </a:solidFill>
              <a:latin typeface="Avenir Medium"/>
              <a:ea typeface="Avenir Medium"/>
              <a:cs typeface="Avenir Medium"/>
              <a:sym typeface="Avenir Medium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cap="all" spc="272" sz="17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rPr>
              <a:t>How does the energy get into our homes?</a:t>
            </a:r>
            <a:endParaRPr cap="all" spc="272" sz="1700">
              <a:solidFill>
                <a:srgbClr val="FFFFFF"/>
              </a:solidFill>
              <a:latin typeface="Avenir Medium"/>
              <a:ea typeface="Avenir Medium"/>
              <a:cs typeface="Avenir Medium"/>
              <a:sym typeface="Avenir Medium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cap="all" spc="272" sz="1700">
              <a:solidFill>
                <a:srgbClr val="FFFFFF"/>
              </a:solidFill>
              <a:latin typeface="Avenir Medium"/>
              <a:ea typeface="Avenir Medium"/>
              <a:cs typeface="Avenir Medium"/>
              <a:sym typeface="Avenir Medium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cap="all" spc="272" sz="17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rPr>
              <a:t>How do natural resources give us energy?</a:t>
            </a:r>
            <a:endParaRPr cap="all" spc="272" sz="1700">
              <a:solidFill>
                <a:srgbClr val="FFFFFF"/>
              </a:solidFill>
              <a:latin typeface="Avenir Medium"/>
              <a:ea typeface="Avenir Medium"/>
              <a:cs typeface="Avenir Medium"/>
              <a:sym typeface="Avenir Medium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cap="all" spc="272" sz="1700">
              <a:solidFill>
                <a:srgbClr val="FFFFFF"/>
              </a:solidFill>
              <a:latin typeface="Avenir Medium"/>
              <a:ea typeface="Avenir Medium"/>
              <a:cs typeface="Avenir Medium"/>
              <a:sym typeface="Avenir Medium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cap="all" spc="272" sz="17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rPr>
              <a:t>Which resources give us the “best” energy? Explain Why.</a:t>
            </a:r>
            <a:endParaRPr cap="all" spc="272" sz="1700">
              <a:solidFill>
                <a:srgbClr val="FFFFFF"/>
              </a:solidFill>
              <a:latin typeface="Avenir Medium"/>
              <a:ea typeface="Avenir Medium"/>
              <a:cs typeface="Avenir Medium"/>
              <a:sym typeface="Avenir Medium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cap="all" spc="272" sz="1700">
              <a:solidFill>
                <a:srgbClr val="FFFFFF"/>
              </a:solidFill>
              <a:latin typeface="Avenir Medium"/>
              <a:ea typeface="Avenir Medium"/>
              <a:cs typeface="Avenir Medium"/>
              <a:sym typeface="Avenir Medium"/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cap="all" spc="272" sz="1700">
                <a:solidFill>
                  <a:srgbClr val="FFFFFF"/>
                </a:solidFill>
                <a:latin typeface="Avenir Medium"/>
                <a:ea typeface="Avenir Medium"/>
                <a:cs typeface="Avenir Medium"/>
                <a:sym typeface="Avenir Medium"/>
              </a:rPr>
              <a:t>Why do we even need to think about this and be aware of this issue?</a:t>
            </a:r>
            <a:endParaRPr cap="all" spc="272" sz="1700">
              <a:solidFill>
                <a:srgbClr val="FFFFFF"/>
              </a:solidFill>
              <a:latin typeface="Avenir Medium"/>
              <a:ea typeface="Avenir Medium"/>
              <a:cs typeface="Avenir Medium"/>
              <a:sym typeface="Avenir Medium"/>
            </a:endParaRP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1130300" y="1943100"/>
            <a:ext cx="10464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How energy gets into our homes</a:t>
            </a:r>
          </a:p>
        </p:txBody>
      </p:sp>
      <p:sp>
        <p:nvSpPr>
          <p:cNvPr id="50" name="Shape 50"/>
          <p:cNvSpPr/>
          <p:nvPr/>
        </p:nvSpPr>
        <p:spPr>
          <a:xfrm>
            <a:off x="2010664" y="2984499"/>
            <a:ext cx="7662673" cy="219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 invalidUrl="" action="" tgtFrame="" tooltip="" history="1" highlightClick="0" endSnd="0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000" u="sng">
                <a:solidFill>
                  <a:srgbClr val="FFFFFF"/>
                </a:solidFill>
                <a:hlinkClick r:id="rId2" invalidUrl="" action="" tgtFrame="" tooltip="" history="1" highlightClick="0" endSnd="0"/>
              </a:rPr>
              <a:t>https://www.youtube.com/watch?v=20Vb6hlLQSg&amp;noredirect=1</a:t>
            </a:r>
            <a:endParaRPr sz="40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Resources</a:t>
            </a:r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Which resources are used for energy?</a:t>
            </a:r>
            <a:endParaRPr sz="3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Where in Australia are these resources found?</a:t>
            </a:r>
            <a:endParaRPr sz="3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Explain why it is critical that these resources be conserved for the future.</a:t>
            </a:r>
            <a:endParaRPr sz="3000">
              <a:solidFill>
                <a:srgbClr val="FFFFFF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What alternatives could be used instead?</a:t>
            </a:r>
          </a:p>
        </p:txBody>
      </p:sp>
      <p:pic>
        <p:nvPicPr>
          <p:cNvPr id="54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72521" y="4050158"/>
            <a:ext cx="6027590" cy="34093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1270000" y="2959100"/>
            <a:ext cx="10464800" cy="520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cap="all" spc="384" sz="2400">
                <a:solidFill>
                  <a:srgbClr val="55D7FF"/>
                </a:solidFill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–Johnny Appleseed</a:t>
            </a:r>
          </a:p>
        </p:txBody>
      </p:sp>
      <p:sp>
        <p:nvSpPr>
          <p:cNvPr id="57" name="Shape 57"/>
          <p:cNvSpPr/>
          <p:nvPr/>
        </p:nvSpPr>
        <p:spPr>
          <a:xfrm>
            <a:off x="1270000" y="1346200"/>
            <a:ext cx="10464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“Type a quote here.” </a:t>
            </a:r>
          </a:p>
        </p:txBody>
      </p:sp>
      <p:pic>
        <p:nvPicPr>
          <p:cNvPr id="58" name="Screen Shot 2014-08-06 at 6.45.35 p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3336" y="405854"/>
            <a:ext cx="755325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E3C6E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