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lvl1pPr>
      <a:defRPr sz="2400">
        <a:uFill>
          <a:solidFill/>
        </a:uFill>
        <a:latin typeface="+mn-lt"/>
        <a:ea typeface="+mn-ea"/>
        <a:cs typeface="+mn-cs"/>
        <a:sym typeface="Calibri"/>
      </a:defRPr>
    </a:lvl1pPr>
    <a:lvl2pPr indent="457200">
      <a:defRPr sz="2400">
        <a:uFill>
          <a:solidFill/>
        </a:uFill>
        <a:latin typeface="+mn-lt"/>
        <a:ea typeface="+mn-ea"/>
        <a:cs typeface="+mn-cs"/>
        <a:sym typeface="Calibri"/>
      </a:defRPr>
    </a:lvl2pPr>
    <a:lvl3pPr indent="914400">
      <a:defRPr sz="2400">
        <a:uFill>
          <a:solidFill/>
        </a:uFill>
        <a:latin typeface="+mn-lt"/>
        <a:ea typeface="+mn-ea"/>
        <a:cs typeface="+mn-cs"/>
        <a:sym typeface="Calibri"/>
      </a:defRPr>
    </a:lvl3pPr>
    <a:lvl4pPr indent="1371600">
      <a:defRPr sz="2400">
        <a:uFill>
          <a:solidFill/>
        </a:uFill>
        <a:latin typeface="+mn-lt"/>
        <a:ea typeface="+mn-ea"/>
        <a:cs typeface="+mn-cs"/>
        <a:sym typeface="Calibri"/>
      </a:defRPr>
    </a:lvl4pPr>
    <a:lvl5pPr indent="1828800">
      <a:defRPr sz="2400">
        <a:uFill>
          <a:solidFill/>
        </a:uFill>
        <a:latin typeface="+mn-lt"/>
        <a:ea typeface="+mn-ea"/>
        <a:cs typeface="+mn-cs"/>
        <a:sym typeface="Calibri"/>
      </a:defRPr>
    </a:lvl5pPr>
    <a:lvl6pPr indent="2286000">
      <a:defRPr sz="2400">
        <a:uFill>
          <a:solidFill/>
        </a:uFill>
        <a:latin typeface="+mn-lt"/>
        <a:ea typeface="+mn-ea"/>
        <a:cs typeface="+mn-cs"/>
        <a:sym typeface="Calibri"/>
      </a:defRPr>
    </a:lvl6pPr>
    <a:lvl7pPr indent="2743200">
      <a:defRPr sz="2400">
        <a:uFill>
          <a:solidFill/>
        </a:uFill>
        <a:latin typeface="+mn-lt"/>
        <a:ea typeface="+mn-ea"/>
        <a:cs typeface="+mn-cs"/>
        <a:sym typeface="Calibri"/>
      </a:defRPr>
    </a:lvl7pPr>
    <a:lvl8pPr indent="3200400">
      <a:defRPr sz="2400">
        <a:uFill>
          <a:solidFill/>
        </a:uFill>
        <a:latin typeface="+mn-lt"/>
        <a:ea typeface="+mn-ea"/>
        <a:cs typeface="+mn-cs"/>
        <a:sym typeface="Calibri"/>
      </a:defRPr>
    </a:lvl8pPr>
    <a:lvl9pPr indent="3657600">
      <a:defRPr sz="2400">
        <a:uFill>
          <a:solidFill/>
        </a:uFill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 Early humans first expanded their range across Africa, then after 100,000 BCE migrated into Europe and Asia, and then to Australia and the Americas.</a:t>
            </a:r>
            <a:endParaRPr sz="1200">
              <a:uFill>
                <a:solidFill/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143000" y="2143124"/>
            <a:ext cx="2643189" cy="257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2071688" y="2786063"/>
            <a:ext cx="6143626" cy="1857376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pic>
        <p:nvPicPr>
          <p:cNvPr id="11" name="image2.jpg" descr="History7.jpg"/>
          <p:cNvPicPr/>
          <p:nvPr/>
        </p:nvPicPr>
        <p:blipFill>
          <a:blip r:embed="rId2">
            <a:extLst/>
          </a:blip>
          <a:srcRect l="0" t="16010" r="0" b="0"/>
          <a:stretch>
            <a:fillRect/>
          </a:stretch>
        </p:blipFill>
        <p:spPr>
          <a:xfrm>
            <a:off x="0" y="0"/>
            <a:ext cx="9144000" cy="11239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/>
          <a:ln w="25400">
            <a:solidFill/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2500313" y="3643312"/>
            <a:ext cx="571500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r">
              <a:spcBef>
                <a:spcPts val="1100"/>
              </a:spcBef>
              <a:defRPr sz="4800">
                <a:latin typeface="Browallia New"/>
                <a:ea typeface="Browallia New"/>
                <a:cs typeface="Browallia New"/>
                <a:sym typeface="Browallia New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Overview: the ancient world</a:t>
            </a:r>
          </a:p>
        </p:txBody>
      </p:sp>
      <p:sp>
        <p:nvSpPr>
          <p:cNvPr id="14" name="Shape 14"/>
          <p:cNvSpPr/>
          <p:nvPr/>
        </p:nvSpPr>
        <p:spPr>
          <a:xfrm>
            <a:off x="1738313" y="2500313"/>
            <a:ext cx="6191251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800">
                <a:latin typeface="Browallia New"/>
                <a:ea typeface="Browallia New"/>
                <a:cs typeface="Browallia New"/>
                <a:sym typeface="Browallia New"/>
              </a:defRPr>
            </a:lvl1pPr>
          </a:lstStyle>
          <a:p>
            <a:pPr lvl="0">
              <a:defRPr sz="1800">
                <a:uFillTx/>
              </a:defRPr>
            </a:pPr>
            <a:r>
              <a:rPr sz="8800">
                <a:uFill>
                  <a:solidFill/>
                </a:uFill>
              </a:rPr>
              <a:t>Chapter 1 </a:t>
            </a:r>
          </a:p>
        </p:txBody>
      </p:sp>
      <p:sp>
        <p:nvSpPr>
          <p:cNvPr id="15" name="Shape 15"/>
          <p:cNvSpPr/>
          <p:nvPr/>
        </p:nvSpPr>
        <p:spPr>
          <a:xfrm>
            <a:off x="1143000" y="4286250"/>
            <a:ext cx="7143750" cy="64293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285749" y="6407150"/>
            <a:ext cx="1643065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rowallia New"/>
                <a:ea typeface="Browallia New"/>
                <a:cs typeface="Browallia New"/>
                <a:sym typeface="Browallia New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Cambridge University Press</a:t>
            </a:r>
          </a:p>
        </p:txBody>
      </p:sp>
      <p:sp>
        <p:nvSpPr>
          <p:cNvPr id="17" name="Shape 17"/>
          <p:cNvSpPr/>
          <p:nvPr/>
        </p:nvSpPr>
        <p:spPr>
          <a:xfrm>
            <a:off x="7286625" y="6478587"/>
            <a:ext cx="164306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rowallia New"/>
                <a:ea typeface="Browallia New"/>
                <a:cs typeface="Browallia New"/>
                <a:sym typeface="Browallia New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© Woollacott et al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629400" y="274638"/>
            <a:ext cx="20574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jpg" descr="History7 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38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6172200" y="6317903"/>
            <a:ext cx="2514600" cy="65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Browallia New"/>
                <a:ea typeface="Browallia New"/>
                <a:cs typeface="Browallia New"/>
                <a:sym typeface="Browallia New"/>
              </a:rPr>
              <a:t>          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uFillTx/>
              </a:defRPr>
            </a:pPr>
            <a:r>
              <a:rPr sz="1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© Cambridge University Press 2013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42937" y="6500813"/>
            <a:ext cx="7858126" cy="1587"/>
          </a:xfrm>
          <a:prstGeom prst="line">
            <a:avLst/>
          </a:prstGeom>
          <a:ln w="3175" cap="sq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b="1" cap="all" sz="4000"/>
            </a:lvl1pPr>
          </a:lstStyle>
          <a:p>
            <a:pPr lvl="0">
              <a:defRPr b="0" cap="none" sz="1800">
                <a:uFillTx/>
              </a:defRPr>
            </a:pPr>
            <a:r>
              <a:rPr b="1" cap="all" sz="4000">
                <a:uFill>
                  <a:solidFill/>
                </a:u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One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Two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Three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Four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  <a:endParaRPr sz="28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  <a:endParaRPr sz="28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Body Level One</a:t>
            </a:r>
            <a:endParaRPr b="1" sz="2400">
              <a:uFill>
                <a:solidFill/>
              </a:uFill>
            </a:endParaRPr>
          </a:p>
          <a:p>
            <a:pPr lvl="1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Body Level Two</a:t>
            </a:r>
            <a:endParaRPr b="1" sz="2400">
              <a:uFill>
                <a:solidFill/>
              </a:uFill>
            </a:endParaRPr>
          </a:p>
          <a:p>
            <a:pPr lvl="2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Body Level Three</a:t>
            </a:r>
            <a:endParaRPr b="1" sz="2400">
              <a:uFill>
                <a:solidFill/>
              </a:uFill>
            </a:endParaRPr>
          </a:p>
          <a:p>
            <a:pPr lvl="3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Body Level Four</a:t>
            </a:r>
            <a:endParaRPr b="1" sz="2400">
              <a:uFill>
                <a:solidFill/>
              </a:uFill>
            </a:endParaRPr>
          </a:p>
          <a:p>
            <a:pPr lvl="4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One</a:t>
            </a:r>
            <a:endParaRPr sz="1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Two</a:t>
            </a:r>
            <a:endParaRPr sz="1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  <a:endParaRPr sz="1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Four</a:t>
            </a:r>
            <a:endParaRPr sz="1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History7 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382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6286500"/>
            <a:ext cx="9144000" cy="65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Browallia New"/>
                <a:ea typeface="Browallia New"/>
                <a:cs typeface="Browallia New"/>
                <a:sym typeface="Browallia New"/>
              </a:rPr>
              <a:t>            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>
                <a:uFillTx/>
              </a:defRPr>
            </a:pPr>
            <a:r>
              <a:rPr sz="1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Cambridge University Press 						© Woollacott et al 2012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642937" y="6500813"/>
            <a:ext cx="7858126" cy="1587"/>
          </a:xfrm>
          <a:prstGeom prst="line">
            <a:avLst/>
          </a:prstGeom>
          <a:ln w="3175" cap="sq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6553200" y="6356350"/>
            <a:ext cx="2133600" cy="358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1pPr>
      <a:lvl2pPr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2pPr>
      <a:lvl3pPr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3pPr>
      <a:lvl4pPr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4pPr>
      <a:lvl5pPr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5pPr>
      <a:lvl6pPr indent="457200"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6pPr>
      <a:lvl7pPr indent="914400"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7pPr>
      <a:lvl8pPr indent="1371600"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8pPr>
      <a:lvl9pPr indent="1828800" algn="ctr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9pPr>
    </p:bodyStyle>
    <p:otherStyle>
      <a:lvl1pPr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1pPr>
      <a:lvl2pPr indent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2pPr>
      <a:lvl3pPr indent="9144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3pPr>
      <a:lvl4pPr indent="13716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4pPr>
      <a:lvl5pPr indent="18288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5pPr>
      <a:lvl6pPr indent="22860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6pPr>
      <a:lvl7pPr indent="2743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7pPr>
      <a:lvl8pPr indent="32004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8pPr>
      <a:lvl9pPr indent="36576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143000" y="2357438"/>
            <a:ext cx="2643189" cy="257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2071688" y="3000375"/>
            <a:ext cx="6143626" cy="1857375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500313" y="3857625"/>
            <a:ext cx="571500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Overview: the ancient world</a:t>
            </a:r>
          </a:p>
        </p:txBody>
      </p:sp>
      <p:sp>
        <p:nvSpPr>
          <p:cNvPr id="62" name="Shape 62"/>
          <p:cNvSpPr/>
          <p:nvPr/>
        </p:nvSpPr>
        <p:spPr>
          <a:xfrm>
            <a:off x="1738313" y="2892425"/>
            <a:ext cx="6191251" cy="102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6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6600">
                <a:uFill>
                  <a:solidFill/>
                </a:uFill>
              </a:rPr>
              <a:t>Chapter 1 </a:t>
            </a:r>
          </a:p>
        </p:txBody>
      </p:sp>
      <p:sp>
        <p:nvSpPr>
          <p:cNvPr id="63" name="Shape 63"/>
          <p:cNvSpPr/>
          <p:nvPr/>
        </p:nvSpPr>
        <p:spPr>
          <a:xfrm>
            <a:off x="1143000" y="4643437"/>
            <a:ext cx="7143750" cy="6429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571625" y="1357312"/>
            <a:ext cx="604837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evolution of early humans</a:t>
            </a:r>
          </a:p>
        </p:txBody>
      </p:sp>
      <p:sp>
        <p:nvSpPr>
          <p:cNvPr id="66" name="Shape 66"/>
          <p:cNvSpPr/>
          <p:nvPr/>
        </p:nvSpPr>
        <p:spPr>
          <a:xfrm>
            <a:off x="714375" y="2571750"/>
            <a:ext cx="4500563" cy="297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6219" indent="-226219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early ancestors of modern humans evolved in Africa approximately 4 million years ago.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6219" indent="-226219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i="1"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Homo sapiens</a:t>
            </a: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evolved between </a:t>
            </a:r>
            <a:b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400,000 BCE and 130,000 BCE.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6219" indent="-226219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Like modern humans, these early humans were migratory.</a:t>
            </a:r>
          </a:p>
        </p:txBody>
      </p:sp>
      <p:pic>
        <p:nvPicPr>
          <p:cNvPr id="67" name="image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4937" y="2786063"/>
            <a:ext cx="3135313" cy="2695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4.jpg" descr="9780521701679img01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566862"/>
            <a:ext cx="7334250" cy="493395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14374" y="1404937"/>
            <a:ext cx="76438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Global migration pattern of the early humans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042987" y="1357312"/>
            <a:ext cx="72009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development of ancient civilisations</a:t>
            </a:r>
          </a:p>
        </p:txBody>
      </p:sp>
      <p:sp>
        <p:nvSpPr>
          <p:cNvPr id="75" name="Shape 75"/>
          <p:cNvSpPr/>
          <p:nvPr/>
        </p:nvSpPr>
        <p:spPr>
          <a:xfrm>
            <a:off x="714375" y="2571750"/>
            <a:ext cx="7715250" cy="297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01625" indent="-301625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Some of the earliest civilisations formed in the fertile river valleys and flood plains of the Tigris, Euphrates and Nile Rivers – known as the Fertile Crescent.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1625" indent="-301625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Sites of Neolithic settlement have been discovered in China along the Yellow and Yangtze Rivers.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1625" indent="-301625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Indus River valley in Pakistan was also another significant area of early human civilisation.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714375" y="1357312"/>
            <a:ext cx="77152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key features of ancient civilisations</a:t>
            </a:r>
          </a:p>
        </p:txBody>
      </p:sp>
      <p:sp>
        <p:nvSpPr>
          <p:cNvPr id="78" name="Shape 78"/>
          <p:cNvSpPr/>
          <p:nvPr/>
        </p:nvSpPr>
        <p:spPr>
          <a:xfrm>
            <a:off x="714375" y="2571750"/>
            <a:ext cx="3857625" cy="341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development of agriculture and the increased reliability of food supplies allowed for population growth  and the rise of cities.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surplus of food and the wealth from it fostered the growth of trade.</a:t>
            </a:r>
          </a:p>
        </p:txBody>
      </p:sp>
      <p:pic>
        <p:nvPicPr>
          <p:cNvPr id="7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150" y="2857500"/>
            <a:ext cx="3800475" cy="2428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714375" y="1357312"/>
            <a:ext cx="77152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key features of ancient civilisations (cont.)</a:t>
            </a:r>
          </a:p>
        </p:txBody>
      </p:sp>
      <p:sp>
        <p:nvSpPr>
          <p:cNvPr id="82" name="Shape 82"/>
          <p:cNvSpPr/>
          <p:nvPr/>
        </p:nvSpPr>
        <p:spPr>
          <a:xfrm>
            <a:off x="714375" y="2571750"/>
            <a:ext cx="7715250" cy="341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Social relations increasingly became divided by gender, which gave rise to patriarchal societies where males had greater power. 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There was increased stratification of society, based on rank, occupation, wealth and power.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Early religions grew from a belief in the afterlife and the idea that a supernatural influence was behind animal fertility and crop production.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14375" y="2571750"/>
            <a:ext cx="7715250" cy="297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 growing civil society required greater development of the rule of law, such as the code of Hammurabi, which contained 282 laws.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Specialist occupations such as priest, scribe and artist were created as societies diversified.</a:t>
            </a:r>
            <a:endParaRPr sz="2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300302" indent="-300302">
              <a:lnSpc>
                <a:spcPct val="150000"/>
              </a:lnSpc>
              <a:buSzPct val="100000"/>
              <a:buFont typeface="Arial"/>
              <a:buChar char="•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Writing was developed – the earliest form was the cuneiform script from ancient Sumer.</a:t>
            </a:r>
          </a:p>
        </p:txBody>
      </p:sp>
      <p:sp>
        <p:nvSpPr>
          <p:cNvPr id="85" name="Shape 85"/>
          <p:cNvSpPr/>
          <p:nvPr/>
        </p:nvSpPr>
        <p:spPr>
          <a:xfrm>
            <a:off x="714375" y="1357312"/>
            <a:ext cx="77152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key features of ancient civilisations (cont.)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