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l" defTabSz="406908">
              <a:defRPr sz="1800">
                <a:solidFill>
                  <a:srgbClr val="000000"/>
                </a:solidFill>
              </a:defRPr>
            </a:pPr>
            <a:r>
              <a:rPr i="1" sz="4539">
                <a:solidFill>
                  <a:srgbClr val="FF5F5E"/>
                </a:solidFill>
                <a:latin typeface="Helvetica"/>
                <a:ea typeface="Helvetica"/>
                <a:cs typeface="Helvetica"/>
                <a:sym typeface="Helvetica"/>
              </a:rPr>
              <a:t>PROBABILITY AND STATISTICS: 1</a:t>
            </a:r>
            <a:endParaRPr i="1" sz="4539">
              <a:solidFill>
                <a:srgbClr val="FF5F5E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06908">
              <a:defRPr sz="1800">
                <a:solidFill>
                  <a:srgbClr val="000000"/>
                </a:solidFill>
              </a:defRPr>
            </a:pPr>
            <a:r>
              <a:rPr i="1" sz="4539">
                <a:solidFill>
                  <a:srgbClr val="FF5F5E"/>
                </a:solidFill>
                <a:latin typeface="Helvetica"/>
                <a:ea typeface="Helvetica"/>
                <a:cs typeface="Helvetica"/>
                <a:sym typeface="Helvetica"/>
              </a:rPr>
              <a:t>More people prefer vanilla ice cream than any other flavour. </a:t>
            </a:r>
            <a:endParaRPr i="1" sz="4539">
              <a:solidFill>
                <a:srgbClr val="FF5F5E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06908">
              <a:defRPr sz="1800">
                <a:solidFill>
                  <a:srgbClr val="000000"/>
                </a:solidFill>
              </a:defRPr>
            </a:pPr>
            <a:r>
              <a:rPr sz="4539">
                <a:latin typeface="Helvetica"/>
                <a:ea typeface="Helvetica"/>
                <a:cs typeface="Helvetica"/>
                <a:sym typeface="Helvetica"/>
              </a:rPr>
              <a:t>True or False?</a:t>
            </a:r>
            <a:endParaRPr sz="4539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4849" y="3886802"/>
            <a:ext cx="7261698" cy="475446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6302156" y="1554254"/>
            <a:ext cx="5389315" cy="6893310"/>
            <a:chOff x="0" y="0"/>
            <a:chExt cx="5389314" cy="6893309"/>
          </a:xfrm>
        </p:grpSpPr>
        <p:pic>
          <p:nvPicPr>
            <p:cNvPr id="36" name="Screen Shot 2014-09-08 at 8.14.53 pm.png"/>
            <p:cNvPicPr/>
            <p:nvPr/>
          </p:nvPicPr>
          <p:blipFill>
            <a:blip r:embed="rId2">
              <a:extLst/>
            </a:blip>
            <a:srcRect l="11601" t="0" r="11601" b="0"/>
            <a:stretch>
              <a:fillRect/>
            </a:stretch>
          </p:blipFill>
          <p:spPr>
            <a:xfrm>
              <a:off x="0" y="0"/>
              <a:ext cx="5389315" cy="68933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389315" cy="6893310"/>
            </a:xfrm>
            <a:prstGeom prst="rect">
              <a:avLst/>
            </a:prstGeom>
            <a:effectLst/>
          </p:spPr>
        </p:pic>
      </p:grp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2565">
                <a:latin typeface="Helvetica"/>
                <a:ea typeface="Helvetica"/>
                <a:cs typeface="Helvetica"/>
                <a:sym typeface="Helvetica"/>
              </a:rPr>
              <a:t>Inquiry Questions:</a:t>
            </a:r>
            <a:endParaRPr sz="2565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2565">
                <a:latin typeface="Helvetica"/>
                <a:ea typeface="Helvetica"/>
                <a:cs typeface="Helvetica"/>
                <a:sym typeface="Helvetica"/>
              </a:rPr>
              <a:t>What information do you need?</a:t>
            </a:r>
            <a:endParaRPr sz="2565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2565">
                <a:latin typeface="Helvetica"/>
                <a:ea typeface="Helvetica"/>
                <a:cs typeface="Helvetica"/>
                <a:sym typeface="Helvetica"/>
              </a:rPr>
              <a:t>Where will you go for the information?</a:t>
            </a:r>
            <a:endParaRPr sz="2565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2565">
                <a:latin typeface="Helvetica"/>
                <a:ea typeface="Helvetica"/>
                <a:cs typeface="Helvetica"/>
                <a:sym typeface="Helvetica"/>
              </a:rPr>
              <a:t>How much information will you collect?</a:t>
            </a:r>
            <a:endParaRPr sz="2565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2565">
                <a:latin typeface="Helvetica"/>
                <a:ea typeface="Helvetica"/>
                <a:cs typeface="Helvetica"/>
                <a:sym typeface="Helvetica"/>
              </a:rPr>
              <a:t>How will you record the information you collect?</a:t>
            </a:r>
            <a:endParaRPr sz="2565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2565">
                <a:latin typeface="Helvetica"/>
                <a:ea typeface="Helvetica"/>
                <a:cs typeface="Helvetica"/>
                <a:sym typeface="Helvetica"/>
              </a:rPr>
              <a:t>How will you present your findings?</a:t>
            </a:r>
            <a:endParaRPr sz="2565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589843" y="1860550"/>
            <a:ext cx="4357514" cy="320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9D45B8"/>
                </a:solidFill>
                <a:latin typeface="Helvetica"/>
                <a:ea typeface="Helvetica"/>
                <a:cs typeface="Helvetica"/>
                <a:sym typeface="Helvetica"/>
              </a:rPr>
              <a:t>Of the top 8 teams in the competition, the most popular AFL football team is Fremantle. </a:t>
            </a:r>
            <a:endParaRPr sz="2100">
              <a:solidFill>
                <a:srgbClr val="9D45B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True or False? 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BF5446"/>
                </a:solidFill>
                <a:latin typeface="Helvetica"/>
                <a:ea typeface="Helvetica"/>
                <a:cs typeface="Helvetica"/>
                <a:sym typeface="Helvetica"/>
              </a:rPr>
              <a:t>Pizza is the favourite take-away food for Year 6/7 students. </a:t>
            </a:r>
            <a:endParaRPr sz="2300">
              <a:solidFill>
                <a:srgbClr val="BF5446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True or False?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1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815847" y="774446"/>
            <a:ext cx="4744549" cy="748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625B48"/>
                </a:solidFill>
              </a:rPr>
              <a:t>YOUR TURN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965200" y="806450"/>
            <a:ext cx="5968008" cy="7639596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600"/>
            </a:pPr>
          </a:p>
        </p:txBody>
      </p:sp>
      <p:sp>
        <p:nvSpPr>
          <p:cNvPr id="43" name="Shape 43"/>
          <p:cNvSpPr/>
          <p:nvPr/>
        </p:nvSpPr>
        <p:spPr>
          <a:xfrm>
            <a:off x="1298295" y="1165915"/>
            <a:ext cx="5139495" cy="676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Task #1: Construct and conduct a survey to gather your information.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Task #2: Use a table to record and sort your information. Include the following: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choices (football teams, flavour)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predict how many of each number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total number of people surveyed </a:t>
            </a:r>
            <a:r>
              <a:rPr i="1" sz="2100">
                <a:latin typeface="Helvetica"/>
                <a:ea typeface="Helvetica"/>
                <a:cs typeface="Helvetica"/>
                <a:sym typeface="Helvetica"/>
              </a:rPr>
              <a:t>(be sure to keep this to a number that can divide evenly into 100)</a:t>
            </a:r>
            <a:endParaRPr i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% of total surveyed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fraction of total surveyed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fraction into decimal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Task #3: Graph your results: dot-plot, bar or pie graph.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latin typeface="Helvetica"/>
                <a:ea typeface="Helvetica"/>
                <a:cs typeface="Helvetica"/>
                <a:sym typeface="Helvetica"/>
              </a:rPr>
              <a:t>Task #4: Interpret the data - Were the results what you expected? Explain your reasoning.</a:t>
            </a:r>
            <a:endParaRPr sz="210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6373" y="2247844"/>
            <a:ext cx="5502388" cy="1683408"/>
          </a:xfrm>
          <a:prstGeom prst="rect">
            <a:avLst/>
          </a:prstGeom>
        </p:spPr>
      </p:pic>
      <p:sp>
        <p:nvSpPr>
          <p:cNvPr id="45" name="Shape 45"/>
          <p:cNvSpPr/>
          <p:nvPr/>
        </p:nvSpPr>
        <p:spPr>
          <a:xfrm>
            <a:off x="5956300" y="2454547"/>
            <a:ext cx="1270000" cy="1270001"/>
          </a:xfrm>
          <a:prstGeom prst="rightArrow">
            <a:avLst>
              <a:gd name="adj1" fmla="val 23578"/>
              <a:gd name="adj2" fmla="val 62613"/>
            </a:avLst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pic>
        <p:nvPicPr>
          <p:cNvPr id="4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61187" y="4258066"/>
            <a:ext cx="3296713" cy="2319244"/>
          </a:xfrm>
          <a:prstGeom prst="rect">
            <a:avLst/>
          </a:prstGeom>
        </p:spPr>
      </p:pic>
      <p:pic>
        <p:nvPicPr>
          <p:cNvPr id="47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36178" y="5472211"/>
            <a:ext cx="2674741" cy="239057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17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178">
                <a:solidFill>
                  <a:srgbClr val="85604A"/>
                </a:solidFill>
              </a:rPr>
              <a:t>TOTAL, PERCENT, FRACTIONS AND DECIMALS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body" idx="1"/>
          </p:nvPr>
        </p:nvSpPr>
        <p:spPr>
          <a:xfrm>
            <a:off x="635000" y="3416300"/>
            <a:ext cx="5715000" cy="4730647"/>
          </a:xfrm>
          <a:prstGeom prst="rect">
            <a:avLst/>
          </a:prstGeom>
        </p:spPr>
        <p:txBody>
          <a:bodyPr/>
          <a:lstStyle/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6EC038"/>
                </a:solidFill>
                <a:latin typeface="Helvetica"/>
                <a:ea typeface="Helvetica"/>
                <a:cs typeface="Helvetica"/>
                <a:sym typeface="Helvetica"/>
              </a:rPr>
              <a:t>*If you were to roll a six-sided dice 50 times, 6 would be the most frequent number. </a:t>
            </a:r>
            <a:endParaRPr sz="3040">
              <a:solidFill>
                <a:srgbClr val="6EC03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3040">
                <a:latin typeface="Helvetica"/>
                <a:ea typeface="Helvetica"/>
                <a:cs typeface="Helvetica"/>
                <a:sym typeface="Helvetica"/>
              </a:rPr>
              <a:t>True or False?</a:t>
            </a:r>
            <a:endParaRPr sz="304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endParaRPr sz="304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endParaRPr sz="304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FF5F5E"/>
                </a:solidFill>
                <a:latin typeface="Helvetica"/>
                <a:ea typeface="Helvetica"/>
                <a:cs typeface="Helvetica"/>
                <a:sym typeface="Helvetica"/>
              </a:rPr>
              <a:t>**The most common number of children in a family is 2.</a:t>
            </a:r>
            <a:r>
              <a:rPr sz="3040">
                <a:latin typeface="Helvetica"/>
                <a:ea typeface="Helvetica"/>
                <a:cs typeface="Helvetica"/>
                <a:sym typeface="Helvetica"/>
              </a:rPr>
              <a:t>  </a:t>
            </a:r>
            <a:endParaRPr sz="304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34340">
              <a:defRPr sz="1800">
                <a:solidFill>
                  <a:srgbClr val="000000"/>
                </a:solidFill>
              </a:defRPr>
            </a:pPr>
            <a:r>
              <a:rPr sz="3040">
                <a:latin typeface="Helvetica"/>
                <a:ea typeface="Helvetica"/>
                <a:cs typeface="Helvetica"/>
                <a:sym typeface="Helvetica"/>
              </a:rPr>
              <a:t>True or False?</a:t>
            </a:r>
            <a:endParaRPr sz="304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624548" y="723900"/>
            <a:ext cx="4841249" cy="24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i="1" sz="5100">
                <a:solidFill>
                  <a:srgbClr val="FF5F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5100">
                <a:solidFill>
                  <a:srgbClr val="FF5F5E"/>
                </a:solidFill>
              </a:rPr>
              <a:t>PROBABILITY AND STATISTICS: 2</a:t>
            </a:r>
          </a:p>
        </p:txBody>
      </p:sp>
      <p:pic>
        <p:nvPicPr>
          <p:cNvPr id="53" name=""/>
          <p:cNvPicPr/>
          <p:nvPr/>
        </p:nvPicPr>
        <p:blipFill>
          <a:blip r:embed="rId2">
            <a:alphaModFix amt="31875"/>
            <a:extLst/>
          </a:blip>
          <a:stretch>
            <a:fillRect/>
          </a:stretch>
        </p:blipFill>
        <p:spPr>
          <a:xfrm>
            <a:off x="6066818" y="771576"/>
            <a:ext cx="5715001" cy="4730648"/>
          </a:xfrm>
          <a:prstGeom prst="rect">
            <a:avLst/>
          </a:prstGeom>
        </p:spPr>
      </p:pic>
      <p:sp>
        <p:nvSpPr>
          <p:cNvPr id="54" name="Shape 54"/>
          <p:cNvSpPr/>
          <p:nvPr/>
        </p:nvSpPr>
        <p:spPr>
          <a:xfrm>
            <a:off x="8005488" y="2537524"/>
            <a:ext cx="4841249" cy="40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300">
                <a:latin typeface="Helvetica"/>
                <a:ea typeface="Helvetica"/>
                <a:cs typeface="Helvetica"/>
                <a:sym typeface="Helvetica"/>
              </a:rPr>
              <a:t>Inquiry Questions:</a:t>
            </a:r>
            <a:endParaRPr b="1" sz="23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300">
                <a:latin typeface="Helvetica"/>
                <a:ea typeface="Helvetica"/>
                <a:cs typeface="Helvetica"/>
                <a:sym typeface="Helvetica"/>
              </a:rPr>
              <a:t>What information do you need?</a:t>
            </a:r>
            <a:endParaRPr b="1" sz="23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300">
                <a:latin typeface="Helvetica"/>
                <a:ea typeface="Helvetica"/>
                <a:cs typeface="Helvetica"/>
                <a:sym typeface="Helvetica"/>
              </a:rPr>
              <a:t>Where will you go for the information?</a:t>
            </a:r>
            <a:endParaRPr b="1" sz="23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300">
                <a:latin typeface="Helvetica"/>
                <a:ea typeface="Helvetica"/>
                <a:cs typeface="Helvetica"/>
                <a:sym typeface="Helvetica"/>
              </a:rPr>
              <a:t>How much information will you collect?</a:t>
            </a:r>
            <a:endParaRPr b="1" sz="23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300">
                <a:latin typeface="Helvetica"/>
                <a:ea typeface="Helvetica"/>
                <a:cs typeface="Helvetica"/>
                <a:sym typeface="Helvetica"/>
              </a:rPr>
              <a:t>How will you record the information you collect?</a:t>
            </a:r>
            <a:endParaRPr b="1" sz="23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300">
                <a:latin typeface="Helvetica"/>
                <a:ea typeface="Helvetica"/>
                <a:cs typeface="Helvetica"/>
                <a:sym typeface="Helvetica"/>
              </a:rPr>
              <a:t>How will you present your findings?</a:t>
            </a:r>
            <a:endParaRPr b="1" sz="230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55" name=""/>
          <p:cNvPicPr/>
          <p:nvPr/>
        </p:nvPicPr>
        <p:blipFill>
          <a:blip r:embed="rId3">
            <a:alphaModFix amt="49374"/>
            <a:extLst/>
          </a:blip>
          <a:stretch>
            <a:fillRect/>
          </a:stretch>
        </p:blipFill>
        <p:spPr>
          <a:xfrm>
            <a:off x="6095439" y="5674663"/>
            <a:ext cx="5715001" cy="263451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104900" y="6159500"/>
            <a:ext cx="10795000" cy="2564802"/>
          </a:xfrm>
          <a:prstGeom prst="rect">
            <a:avLst/>
          </a:prstGeom>
        </p:spPr>
        <p:txBody>
          <a:bodyPr/>
          <a:lstStyle>
            <a:lvl1pPr defTabSz="543305">
              <a:defRPr sz="762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26">
                <a:solidFill>
                  <a:srgbClr val="85604A"/>
                </a:solidFill>
              </a:rPr>
              <a:t>MEAN, MEDIAN, MODE AND RANGE</a:t>
            </a:r>
          </a:p>
        </p:txBody>
      </p:sp>
      <p:sp>
        <p:nvSpPr>
          <p:cNvPr id="58" name="Shape 58"/>
          <p:cNvSpPr/>
          <p:nvPr/>
        </p:nvSpPr>
        <p:spPr>
          <a:xfrm>
            <a:off x="1273047" y="710946"/>
            <a:ext cx="10152169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Task #1: Construct and conduct a survey to gather your information.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Task #2: Use a table to record and sort your information. Include the following: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numbers (1,2,3,4,5,6)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predict how many of each number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total number of people surveyed </a:t>
            </a:r>
            <a:r>
              <a:rPr b="1" i="1" sz="2100">
                <a:latin typeface="Helvetica"/>
                <a:ea typeface="Helvetica"/>
                <a:cs typeface="Helvetica"/>
                <a:sym typeface="Helvetica"/>
              </a:rPr>
              <a:t>(be sure to keep this to a number that can divide evenly into 100)</a:t>
            </a:r>
            <a:endParaRPr b="1" i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% of total surveyed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fraction of total surveyed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fraction into decimal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Task #3: Graph your results: dot-plot, bar or pie graph.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Task #4: Interpret the data - Were the results what you expected? Explain your reasoning.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3825" y="3574296"/>
            <a:ext cx="4162993" cy="5492661"/>
          </a:xfrm>
          <a:prstGeom prst="rect">
            <a:avLst/>
          </a:prstGeom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Review: charts,totals, percent, fractions, decimals and graphs.</a:t>
            </a:r>
          </a:p>
        </p:txBody>
      </p:sp>
      <p:pic>
        <p:nvPicPr>
          <p:cNvPr id="63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506" y="431298"/>
            <a:ext cx="11119788" cy="344573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297648" y="1314450"/>
            <a:ext cx="10409505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i="1" sz="5100">
                <a:solidFill>
                  <a:srgbClr val="FF5F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5100">
                <a:solidFill>
                  <a:srgbClr val="FF5F5E"/>
                </a:solidFill>
              </a:rPr>
              <a:t>PROBABILITY AND STATISTICS: 3</a:t>
            </a:r>
          </a:p>
        </p:txBody>
      </p:sp>
      <p:sp>
        <p:nvSpPr>
          <p:cNvPr id="66" name="Shape 66"/>
          <p:cNvSpPr/>
          <p:nvPr/>
        </p:nvSpPr>
        <p:spPr>
          <a:xfrm>
            <a:off x="1306747" y="2275132"/>
            <a:ext cx="2350687" cy="53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4B3DF"/>
                </a:solidFill>
                <a:latin typeface="Helvetica"/>
                <a:ea typeface="Helvetica"/>
                <a:cs typeface="Helvetica"/>
                <a:sym typeface="Helvetica"/>
              </a:rPr>
              <a:t>Most children in Yr 6/7 were born between the 17th and 25th of the month. </a:t>
            </a:r>
            <a:endParaRPr sz="3400">
              <a:solidFill>
                <a:srgbClr val="64B3D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3400">
                <a:latin typeface="Helvetica"/>
                <a:ea typeface="Helvetica"/>
                <a:cs typeface="Helvetica"/>
                <a:sym typeface="Helvetica"/>
              </a:rPr>
              <a:t>True or False?</a:t>
            </a:r>
          </a:p>
        </p:txBody>
      </p:sp>
      <p:sp>
        <p:nvSpPr>
          <p:cNvPr id="67" name="Shape 67"/>
          <p:cNvSpPr/>
          <p:nvPr/>
        </p:nvSpPr>
        <p:spPr>
          <a:xfrm>
            <a:off x="4110811" y="2346071"/>
            <a:ext cx="8313332" cy="645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Task #1: Construct and conduct a survey to gather your information. EXTENSION: How can you make this a more complex survey? (divide it into male and female)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Task #2: Use a table to record and sort your information. Include the following: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numbers (1,2,3,4,5,6)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predict how many of each number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total number of people surveyed </a:t>
            </a:r>
            <a:r>
              <a:rPr b="1" i="1" sz="2100">
                <a:latin typeface="Helvetica"/>
                <a:ea typeface="Helvetica"/>
                <a:cs typeface="Helvetica"/>
                <a:sym typeface="Helvetica"/>
              </a:rPr>
              <a:t>(be sure to keep this to a number that can divide evenly into 100)</a:t>
            </a:r>
            <a:endParaRPr b="1" i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% of total surveyed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fraction of total surveyed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marL="114299" indent="-114299" algn="l" defTabSz="457200">
              <a:buClr>
                <a:srgbClr val="9A7865"/>
              </a:buClr>
              <a:buSzPct val="100000"/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fraction into decimal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Task #3: Graph your results: dot-plot, bar or pie graph (double bar graph for male and female.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b="1" sz="2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100">
                <a:latin typeface="Helvetica"/>
                <a:ea typeface="Helvetica"/>
                <a:cs typeface="Helvetica"/>
                <a:sym typeface="Helvetica"/>
              </a:rPr>
              <a:t>Task #4: Interpret the data - Were the results what you expected? Explain your reasoning.</a:t>
            </a:r>
            <a:endParaRPr b="1" sz="210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